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1" r:id="rId3"/>
    <p:sldId id="269" r:id="rId4"/>
    <p:sldId id="258" r:id="rId5"/>
    <p:sldId id="261" r:id="rId6"/>
    <p:sldId id="274" r:id="rId7"/>
    <p:sldId id="277" r:id="rId8"/>
    <p:sldId id="279" r:id="rId9"/>
    <p:sldId id="272" r:id="rId10"/>
    <p:sldId id="266" r:id="rId11"/>
    <p:sldId id="281" r:id="rId12"/>
    <p:sldId id="280" r:id="rId13"/>
    <p:sldId id="278" r:id="rId14"/>
    <p:sldId id="276" r:id="rId15"/>
    <p:sldId id="268" r:id="rId16"/>
    <p:sldId id="267" r:id="rId17"/>
    <p:sldId id="270" r:id="rId18"/>
    <p:sldId id="282" r:id="rId19"/>
    <p:sldId id="264" r:id="rId20"/>
    <p:sldId id="273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5332" autoAdjust="0"/>
  </p:normalViewPr>
  <p:slideViewPr>
    <p:cSldViewPr>
      <p:cViewPr varScale="1">
        <p:scale>
          <a:sx n="88" d="100"/>
          <a:sy n="88" d="100"/>
        </p:scale>
        <p:origin x="130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19.10.2024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19.10.2024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19.10.2024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19.10.2024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13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3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g"/><Relationship Id="rId5" Type="http://schemas.openxmlformats.org/officeDocument/2006/relationships/image" Target="../media/image24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8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4.png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g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3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95497" y="1079062"/>
            <a:ext cx="7772400" cy="1190066"/>
          </a:xfrm>
        </p:spPr>
        <p:txBody>
          <a:bodyPr>
            <a:norm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ru-RU" sz="3200" b="1" cap="all" dirty="0" smtClean="0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Garamond Premr Pro Smbd" pitchFamily="18" charset="0"/>
              </a:rPr>
              <a:t>Местоимения- Т</a:t>
            </a:r>
            <a:r>
              <a:rPr lang="en-US" sz="3200" b="1" cap="all" dirty="0" smtClean="0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Garamond Premr Pro Smbd" pitchFamily="18" charset="0"/>
              </a:rPr>
              <a:t>YY</a:t>
            </a:r>
            <a:r>
              <a:rPr lang="ru-RU" sz="3200" b="1" cap="all" dirty="0" smtClean="0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Garamond Premr Pro Smbd" pitchFamily="18" charset="0"/>
              </a:rPr>
              <a:t>л</a:t>
            </a:r>
            <a:r>
              <a:rPr lang="en-US" sz="3200" b="1" cap="all" dirty="0" err="1" smtClean="0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ɵɵ</a:t>
            </a:r>
            <a:r>
              <a:rPr lang="ru-RU" sz="3200" b="1" cap="all" dirty="0" err="1" smtClean="0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нэй</a:t>
            </a:r>
            <a:r>
              <a:rPr lang="ru-RU" sz="3200" b="1" cap="all" dirty="0" smtClean="0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3200" b="1" cap="all" dirty="0" err="1" smtClean="0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нэрэ</a:t>
            </a:r>
            <a:r>
              <a:rPr lang="ru-RU" sz="3200" b="1" cap="all" dirty="0" smtClean="0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ru-RU" sz="3200" b="1" cap="all" dirty="0">
              <a:ln/>
              <a:solidFill>
                <a:srgbClr val="C0000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Garamond Premr Pro Smbd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000232" y="3857628"/>
            <a:ext cx="6400800" cy="1752600"/>
          </a:xfrm>
        </p:spPr>
        <p:txBody>
          <a:bodyPr>
            <a:normAutofit/>
          </a:bodyPr>
          <a:lstStyle/>
          <a:p>
            <a:pPr algn="r"/>
            <a:r>
              <a:rPr lang="ru-RU" sz="1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Аюрова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Лариса </a:t>
            </a:r>
            <a:r>
              <a:rPr lang="ru-RU" sz="1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Доржиевна</a:t>
            </a:r>
            <a:endParaRPr lang="ru-RU" sz="1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учитель бурятского языка </a:t>
            </a:r>
          </a:p>
          <a:p>
            <a:pPr algn="r"/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МБОУ «СОСОШ№2»</a:t>
            </a:r>
          </a:p>
          <a:p>
            <a:pPr algn="r"/>
            <a:r>
              <a:rPr lang="en-US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ayurova.Larisa@yandex.ru</a:t>
            </a:r>
            <a:endParaRPr lang="ru-RU" sz="1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83768" y="404664"/>
            <a:ext cx="47525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МБОУ «</a:t>
            </a:r>
            <a:r>
              <a:rPr lang="ru-RU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Таптаанайн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дунда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ru-RU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ургуули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algn="ctr"/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100350" y="5645261"/>
            <a:ext cx="30003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с. </a:t>
            </a:r>
            <a:r>
              <a:rPr lang="ru-RU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Таптанай</a:t>
            </a:r>
            <a:endParaRPr lang="ru-RU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2024он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25" descr="http://handbook.reldata.com/handbook.nsf/orn_corn2.gif?OpenImageResourc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00113" cy="90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25" descr="http://handbook.reldata.com/handbook.nsf/orn_corn2.gif?OpenImageResourc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72450" y="5886450"/>
            <a:ext cx="971550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25" descr="http://handbook.reldata.com/handbook.nsf/orn_corn2.gif?OpenImageResourc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72450" y="0"/>
            <a:ext cx="971550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25" descr="http://handbook.reldata.com/handbook.nsf/orn_corn2.gif?OpenImageResourc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886450"/>
            <a:ext cx="971550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4348" y="2382435"/>
            <a:ext cx="7772399" cy="3432578"/>
          </a:xfrm>
          <a:prstGeom prst="rect">
            <a:avLst/>
          </a:prstGeom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0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Энэ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минии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дүү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басаган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это моя сестрёнка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 </a:t>
            </a:r>
            <a:endParaRPr lang="ru-RU" dirty="0"/>
          </a:p>
        </p:txBody>
      </p:sp>
      <p:pic>
        <p:nvPicPr>
          <p:cNvPr id="4" name="Рисунок 25" descr="http://handbook.reldata.com/handbook.nsf/orn_corn2.gif?OpenImageResourc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347" y="-25536"/>
            <a:ext cx="900113" cy="90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25" descr="http://handbook.reldata.com/handbook.nsf/orn_corn2.gif?OpenImageResourc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72450" y="5886450"/>
            <a:ext cx="971550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25" descr="http://handbook.reldata.com/handbook.nsf/orn_corn2.gif?OpenImageResourc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72450" y="0"/>
            <a:ext cx="971550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25" descr="http://handbook.reldata.com/handbook.nsf/orn_corn2.gif?OpenImageResourc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886450"/>
            <a:ext cx="971550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675" y="1274226"/>
            <a:ext cx="7288775" cy="5328592"/>
          </a:xfrm>
          <a:prstGeom prst="rect">
            <a:avLst/>
          </a:prstGeom>
        </p:spPr>
      </p:pic>
    </p:spTree>
  </p:cSld>
  <p:clrMapOvr>
    <a:masterClrMapping/>
  </p:clrMapOvr>
  <p:transition>
    <p:strips dir="l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9712" y="687834"/>
            <a:ext cx="5842992" cy="1084982"/>
          </a:xfrm>
        </p:spPr>
        <p:txBody>
          <a:bodyPr>
            <a:noAutofit/>
          </a:bodyPr>
          <a:lstStyle/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Энэ </a:t>
            </a:r>
            <a:r>
              <a:rPr lang="ru-RU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тэрэнэй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дүү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х</a:t>
            </a:r>
            <a:r>
              <a:rPr lang="el-G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ү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ΥΥ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 –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это его младший брат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69348" y="1954036"/>
            <a:ext cx="7491084" cy="441929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3624"/>
            <a:ext cx="896190" cy="89619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888652"/>
            <a:ext cx="969348" cy="96934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69973" y="9033"/>
            <a:ext cx="969348" cy="96934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63876" y="5889463"/>
            <a:ext cx="975445" cy="9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450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60649"/>
            <a:ext cx="7772400" cy="1296144"/>
          </a:xfrm>
        </p:spPr>
        <p:txBody>
          <a:bodyPr>
            <a:normAutofit/>
          </a:bodyPr>
          <a:lstStyle/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Энэ </a:t>
            </a:r>
            <a:r>
              <a:rPr lang="ru-RU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манай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басаган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это наша дочь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7704" y="1196752"/>
            <a:ext cx="5817202" cy="532028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066" y="0"/>
            <a:ext cx="896190" cy="89619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0" y="5936006"/>
            <a:ext cx="969348" cy="96934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74652" y="0"/>
            <a:ext cx="969348" cy="96934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96748" y="5936006"/>
            <a:ext cx="975445" cy="9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0514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Энэ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танай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ухэр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–это ваша корова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05" y="-50052"/>
            <a:ext cx="896190" cy="89619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0135" y="-22074"/>
            <a:ext cx="969348" cy="96934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05" y="5869707"/>
            <a:ext cx="969348" cy="96934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59450" y="5888652"/>
            <a:ext cx="975445" cy="969348"/>
          </a:xfrm>
          <a:prstGeom prst="rect">
            <a:avLst/>
          </a:prstGeom>
        </p:spPr>
      </p:pic>
      <p:pic>
        <p:nvPicPr>
          <p:cNvPr id="10" name="Объект 9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296" y="1149970"/>
            <a:ext cx="7411120" cy="5519390"/>
          </a:xfrm>
        </p:spPr>
      </p:pic>
    </p:spTree>
    <p:extLst>
      <p:ext uri="{BB962C8B-B14F-4D97-AF65-F5344CB8AC3E}">
        <p14:creationId xmlns:p14="http://schemas.microsoft.com/office/powerpoint/2010/main" val="41567585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332657"/>
            <a:ext cx="7772400" cy="1368151"/>
          </a:xfrm>
        </p:spPr>
        <p:txBody>
          <a:bodyPr>
            <a:norm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Энэ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тэдэнэй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аба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это их отец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896190" y="1556792"/>
            <a:ext cx="7420226" cy="475252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4652" y="-16214"/>
            <a:ext cx="969348" cy="96934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6701"/>
            <a:ext cx="896190" cy="89619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895955"/>
            <a:ext cx="969348" cy="96934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77641" y="5949280"/>
            <a:ext cx="975445" cy="9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172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25" descr="http://handbook.reldata.com/handbook.nsf/orn_corn2.gif?OpenImageResourc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99392"/>
            <a:ext cx="900113" cy="90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25" descr="http://handbook.reldata.com/handbook.nsf/orn_corn2.gif?OpenImageResourc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72450" y="5886450"/>
            <a:ext cx="971550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25" descr="http://handbook.reldata.com/handbook.nsf/orn_corn2.gif?OpenImageResourc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72450" y="0"/>
            <a:ext cx="971550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25" descr="http://handbook.reldata.com/handbook.nsf/orn_corn2.gif?OpenImageResourc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886450"/>
            <a:ext cx="971550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Объект 11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1403648" y="800721"/>
            <a:ext cx="6596444" cy="4024398"/>
          </a:xfrm>
          <a:prstGeom prst="rect">
            <a:avLst/>
          </a:prstGeom>
        </p:spPr>
      </p:pic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25" descr="http://handbook.reldata.com/handbook.nsf/orn_corn2.gif?OpenImageResourc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00113" cy="90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25" descr="http://handbook.reldata.com/handbook.nsf/orn_corn2.gif?OpenImageResourc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72450" y="5886450"/>
            <a:ext cx="971550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25" descr="http://handbook.reldata.com/handbook.nsf/orn_corn2.gif?OpenImageResourc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72450" y="0"/>
            <a:ext cx="971550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25" descr="http://handbook.reldata.com/handbook.nsf/orn_corn2.gif?OpenImageResourc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886450"/>
            <a:ext cx="971550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1201042" y="331130"/>
            <a:ext cx="6767147" cy="5555320"/>
          </a:xfrm>
          <a:prstGeom prst="rect">
            <a:avLst/>
          </a:prstGeom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25" descr="http://handbook.reldata.com/handbook.nsf/orn_corn2.gif?OpenImageResourc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00113" cy="90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25" descr="http://handbook.reldata.com/handbook.nsf/orn_corn2.gif?OpenImageResourc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72450" y="5886450"/>
            <a:ext cx="971550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25" descr="http://handbook.reldata.com/handbook.nsf/orn_corn2.gif?OpenImageResourc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72450" y="0"/>
            <a:ext cx="971550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25" descr="http://handbook.reldata.com/handbook.nsf/orn_corn2.gif?OpenImageResourc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886450"/>
            <a:ext cx="971550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1547664" y="971550"/>
            <a:ext cx="6120680" cy="4617690"/>
          </a:xfrm>
          <a:prstGeom prst="rect">
            <a:avLst/>
          </a:prstGeom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Оршуула - переведи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83768" y="1556792"/>
            <a:ext cx="3572566" cy="374936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47" y="0"/>
            <a:ext cx="902286" cy="90228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7108" y="-2177"/>
            <a:ext cx="975445" cy="96934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47" y="5888652"/>
            <a:ext cx="969348" cy="96934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47108" y="5910910"/>
            <a:ext cx="969348" cy="9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7209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25" descr="http://handbook.reldata.com/handbook.nsf/orn_corn2.gif?OpenImageResourc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00113" cy="90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25" descr="http://handbook.reldata.com/handbook.nsf/orn_corn2.gif?OpenImageResourc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72450" y="5886450"/>
            <a:ext cx="971550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25" descr="http://handbook.reldata.com/handbook.nsf/orn_corn2.gif?OpenImageResourc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72450" y="0"/>
            <a:ext cx="971550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25" descr="http://handbook.reldata.com/handbook.nsf/orn_corn2.gif?OpenImageResourc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886450"/>
            <a:ext cx="971550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Объект 11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1043608" y="1124744"/>
            <a:ext cx="6895174" cy="3712786"/>
          </a:xfrm>
          <a:prstGeom prst="rect">
            <a:avLst/>
          </a:prstGeom>
        </p:spPr>
      </p:pic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82093" y="332656"/>
            <a:ext cx="7234323" cy="5815428"/>
          </a:xfrm>
        </p:spPr>
        <p:txBody>
          <a:bodyPr>
            <a:noAutofit/>
          </a:bodyPr>
          <a:lstStyle/>
          <a:p>
            <a:pPr algn="just">
              <a:buNone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</a:t>
            </a:r>
            <a:r>
              <a:rPr lang="ru-RU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Минии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аба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мой папа</a:t>
            </a:r>
          </a:p>
          <a:p>
            <a:pPr algn="just">
              <a:buNone/>
            </a:pPr>
            <a:endParaRPr lang="ru-RU" sz="28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endParaRPr lang="ru-RU" sz="28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endParaRPr lang="ru-RU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</a:p>
          <a:p>
            <a:pPr algn="just">
              <a:buNone/>
            </a:pPr>
            <a:endParaRPr lang="ru-RU" sz="1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endParaRPr lang="ru-RU" sz="16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endParaRPr lang="ru-RU" sz="16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endParaRPr lang="ru-RU" sz="16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endParaRPr lang="ru-RU" sz="1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endParaRPr lang="ru-RU" sz="16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endParaRPr lang="ru-RU" sz="16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endParaRPr lang="ru-RU" sz="1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25" descr="http://handbook.reldata.com/handbook.nsf/orn_corn2.gif?OpenImageResourc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00113" cy="90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25" descr="http://handbook.reldata.com/handbook.nsf/orn_corn2.gif?OpenImageResourc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72450" y="5886450"/>
            <a:ext cx="971550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25" descr="http://handbook.reldata.com/handbook.nsf/orn_corn2.gif?OpenImageResourc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72450" y="0"/>
            <a:ext cx="971550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25" descr="http://handbook.reldata.com/handbook.nsf/orn_corn2.gif?OpenImageResourc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886450"/>
            <a:ext cx="971550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3836061" y="3244334"/>
            <a:ext cx="184731" cy="20313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8329" y="1052736"/>
            <a:ext cx="7217886" cy="5184576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25" descr="http://handbook.reldata.com/handbook.nsf/orn_corn2.gif?OpenImageResourc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886450"/>
            <a:ext cx="971550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25" descr="http://handbook.reldata.com/handbook.nsf/orn_corn2.gif?OpenImageResourc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08520" y="-66261"/>
            <a:ext cx="900113" cy="90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25" descr="http://handbook.reldata.com/handbook.nsf/orn_corn2.gif?OpenImageResourc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72450" y="0"/>
            <a:ext cx="971550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25" descr="http://handbook.reldata.com/handbook.nsf/orn_corn2.gif?OpenImageResourc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172450" y="5886450"/>
            <a:ext cx="971550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1619672" y="383795"/>
            <a:ext cx="640871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417638"/>
            <a:ext cx="7083857" cy="4747666"/>
          </a:xfrm>
          <a:prstGeom prst="rect">
            <a:avLst/>
          </a:prstGeom>
        </p:spPr>
      </p:pic>
      <p:sp>
        <p:nvSpPr>
          <p:cNvPr id="16" name="Заголовок 15"/>
          <p:cNvSpPr>
            <a:spLocks noGrp="1"/>
          </p:cNvSpPr>
          <p:nvPr>
            <p:ph type="title"/>
          </p:nvPr>
        </p:nvSpPr>
        <p:spPr>
          <a:xfrm>
            <a:off x="0" y="274638"/>
            <a:ext cx="8964488" cy="1143000"/>
          </a:xfrm>
        </p:spPr>
        <p:txBody>
          <a:bodyPr>
            <a:noAutofit/>
          </a:bodyPr>
          <a:lstStyle/>
          <a:p>
            <a:pPr algn="l"/>
            <a:r>
              <a:rPr lang="ru-RU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Дахин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улзатараа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баяртай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!-До новых встреч!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404664"/>
            <a:ext cx="8462174" cy="609617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dirty="0" err="1" smtClean="0">
                <a:solidFill>
                  <a:srgbClr val="002060"/>
                </a:solidFill>
                <a:latin typeface="Garamond Premr Pro Smbd" pitchFamily="18" charset="0"/>
              </a:rPr>
              <a:t>Шинии</a:t>
            </a:r>
            <a:r>
              <a:rPr lang="ru-RU" dirty="0" smtClean="0">
                <a:solidFill>
                  <a:srgbClr val="002060"/>
                </a:solidFill>
                <a:latin typeface="Garamond Premr Pro Smbd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Garamond Premr Pro Smbd" pitchFamily="18" charset="0"/>
              </a:rPr>
              <a:t>гарнууд</a:t>
            </a:r>
            <a:r>
              <a:rPr lang="ru-RU" dirty="0" smtClean="0">
                <a:solidFill>
                  <a:srgbClr val="002060"/>
                </a:solidFill>
                <a:latin typeface="Garamond Premr Pro Smbd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Garamond Premr Pro Smbd" pitchFamily="18" charset="0"/>
              </a:rPr>
              <a:t>шадалтай</a:t>
            </a:r>
            <a:r>
              <a:rPr lang="ru-RU" dirty="0" smtClean="0">
                <a:solidFill>
                  <a:srgbClr val="002060"/>
                </a:solidFill>
                <a:latin typeface="Garamond Premr Pro Smbd" pitchFamily="18" charset="0"/>
              </a:rPr>
              <a:t> –твои руки сильные</a:t>
            </a:r>
            <a:endParaRPr lang="ru-RU" dirty="0">
              <a:solidFill>
                <a:srgbClr val="002060"/>
              </a:solidFill>
              <a:latin typeface="Garamond Premr Pro Smbd" pitchFamily="18" charset="0"/>
            </a:endParaRPr>
          </a:p>
        </p:txBody>
      </p:sp>
      <p:pic>
        <p:nvPicPr>
          <p:cNvPr id="4" name="Рисунок 25" descr="http://handbook.reldata.com/handbook.nsf/orn_corn2.gif?OpenImageResourc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5718"/>
            <a:ext cx="900113" cy="90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25" descr="http://handbook.reldata.com/handbook.nsf/orn_corn2.gif?OpenImageResourc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72450" y="5886450"/>
            <a:ext cx="971550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25" descr="http://handbook.reldata.com/handbook.nsf/orn_corn2.gif?OpenImageResourc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72450" y="-17417"/>
            <a:ext cx="971550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25" descr="http://handbook.reldata.com/handbook.nsf/orn_corn2.gif?OpenImageResourc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886450"/>
            <a:ext cx="971550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1001" y="1124744"/>
            <a:ext cx="8069941" cy="5472608"/>
          </a:xfrm>
          <a:prstGeom prst="rect">
            <a:avLst/>
          </a:prstGeom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Documents and Settings\Admin\Мои документы\Загрузки\Новая папка\397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1196752"/>
            <a:ext cx="7056784" cy="5040560"/>
          </a:xfrm>
          <a:prstGeom prst="rect">
            <a:avLst/>
          </a:prstGeom>
          <a:noFill/>
        </p:spPr>
      </p:pic>
      <p:pic>
        <p:nvPicPr>
          <p:cNvPr id="11" name="Рисунок 25" descr="http://handbook.reldata.com/handbook.nsf/orn_corn2.gif?OpenImageResourc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00113" cy="90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25" descr="http://handbook.reldata.com/handbook.nsf/orn_corn2.gif?OpenImageResourc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72450" y="5886450"/>
            <a:ext cx="971550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25" descr="http://handbook.reldata.com/handbook.nsf/orn_corn2.gif?OpenImageResourc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172450" y="0"/>
            <a:ext cx="971550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25" descr="http://handbook.reldata.com/handbook.nsf/orn_corn2.gif?OpenImageResourc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886450"/>
            <a:ext cx="971550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5721499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                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Шинии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хугшэн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аба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твой дедушка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55576" y="-99392"/>
            <a:ext cx="8072494" cy="400186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dirty="0">
                <a:solidFill>
                  <a:srgbClr val="002060"/>
                </a:solidFill>
                <a:latin typeface="Garamond Premr Pro Smbd" pitchFamily="18" charset="0"/>
              </a:rPr>
              <a:t>         </a:t>
            </a:r>
            <a:r>
              <a:rPr lang="ru-RU" dirty="0" smtClean="0">
                <a:solidFill>
                  <a:srgbClr val="002060"/>
                </a:solidFill>
                <a:latin typeface="Garamond Premr Pro Smbd" pitchFamily="18" charset="0"/>
              </a:rPr>
              <a:t> </a:t>
            </a:r>
          </a:p>
          <a:p>
            <a:pPr marL="0" indent="0" algn="just">
              <a:buNone/>
            </a:pPr>
            <a:r>
              <a:rPr lang="ru-RU" dirty="0">
                <a:solidFill>
                  <a:srgbClr val="002060"/>
                </a:solidFill>
                <a:latin typeface="Garamond Premr Pro Smbd" pitchFamily="18" charset="0"/>
              </a:rPr>
              <a:t> </a:t>
            </a:r>
            <a:r>
              <a:rPr lang="ru-RU" dirty="0" smtClean="0">
                <a:solidFill>
                  <a:srgbClr val="002060"/>
                </a:solidFill>
                <a:latin typeface="Garamond Premr Pro Smbd" pitchFamily="18" charset="0"/>
              </a:rPr>
              <a:t>          </a:t>
            </a:r>
            <a:r>
              <a:rPr lang="ru-RU" dirty="0" err="1" smtClean="0">
                <a:solidFill>
                  <a:srgbClr val="002060"/>
                </a:solidFill>
                <a:latin typeface="Garamond Premr Pro Smbd" pitchFamily="18" charset="0"/>
              </a:rPr>
              <a:t>Тэрэнэй</a:t>
            </a:r>
            <a:r>
              <a:rPr lang="ru-RU" dirty="0" smtClean="0">
                <a:solidFill>
                  <a:srgbClr val="002060"/>
                </a:solidFill>
                <a:latin typeface="Garamond Premr Pro Smbd" pitchFamily="18" charset="0"/>
              </a:rPr>
              <a:t> </a:t>
            </a:r>
            <a:r>
              <a:rPr lang="en-US" dirty="0" smtClean="0">
                <a:solidFill>
                  <a:srgbClr val="002060"/>
                </a:solidFill>
                <a:latin typeface="Garamond Premr Pro Smbd" pitchFamily="18" charset="0"/>
              </a:rPr>
              <a:t>h</a:t>
            </a:r>
            <a:r>
              <a:rPr lang="ru-RU" dirty="0" err="1" smtClean="0">
                <a:solidFill>
                  <a:srgbClr val="002060"/>
                </a:solidFill>
                <a:latin typeface="Garamond Premr Pro Smbd" pitchFamily="18" charset="0"/>
              </a:rPr>
              <a:t>эеы</a:t>
            </a:r>
            <a:r>
              <a:rPr lang="ru-RU" dirty="0" smtClean="0">
                <a:solidFill>
                  <a:srgbClr val="002060"/>
                </a:solidFill>
                <a:latin typeface="Garamond Premr Pro Smbd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Garamond Premr Pro Smbd" pitchFamily="18" charset="0"/>
              </a:rPr>
              <a:t>гэр</a:t>
            </a:r>
            <a:r>
              <a:rPr lang="ru-RU" dirty="0" smtClean="0">
                <a:solidFill>
                  <a:srgbClr val="002060"/>
                </a:solidFill>
                <a:latin typeface="Garamond Premr Pro Smbd" pitchFamily="18" charset="0"/>
              </a:rPr>
              <a:t> – его дом - юрта</a:t>
            </a:r>
            <a:endParaRPr lang="ru-RU" dirty="0">
              <a:solidFill>
                <a:srgbClr val="002060"/>
              </a:solidFill>
              <a:latin typeface="Garamond Premr Pro Smbd" pitchFamily="18" charset="0"/>
            </a:endParaRPr>
          </a:p>
          <a:p>
            <a:pPr marL="0" indent="0" algn="just">
              <a:buNone/>
            </a:pPr>
            <a:endParaRPr lang="ru-RU" dirty="0">
              <a:solidFill>
                <a:srgbClr val="002060"/>
              </a:solidFill>
              <a:latin typeface="Garamond Premr Pro Smbd" pitchFamily="18" charset="0"/>
            </a:endParaRPr>
          </a:p>
        </p:txBody>
      </p:sp>
      <p:pic>
        <p:nvPicPr>
          <p:cNvPr id="4" name="Рисунок 25" descr="http://handbook.reldata.com/handbook.nsf/orn_corn2.gif?OpenImageResourc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559"/>
            <a:ext cx="900113" cy="90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25" descr="http://handbook.reldata.com/handbook.nsf/orn_corn2.gif?OpenImageResourc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72450" y="5886450"/>
            <a:ext cx="971550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25" descr="http://handbook.reldata.com/handbook.nsf/orn_corn2.gif?OpenImageResourc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72450" y="0"/>
            <a:ext cx="971550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25" descr="http://handbook.reldata.com/handbook.nsf/orn_corn2.gif?OpenImageResourc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886450"/>
            <a:ext cx="971550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7304" y="1268760"/>
            <a:ext cx="8280921" cy="4911323"/>
          </a:xfrm>
          <a:prstGeom prst="rect">
            <a:avLst/>
          </a:prstGeom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3528" y="404664"/>
            <a:ext cx="7659355" cy="6120679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dirty="0">
                <a:solidFill>
                  <a:srgbClr val="002060"/>
                </a:solidFill>
                <a:latin typeface="Garamond Premr Pro Smbd" pitchFamily="18" charset="0"/>
              </a:rPr>
              <a:t>      </a:t>
            </a:r>
            <a:r>
              <a:rPr lang="ru-RU" dirty="0" smtClean="0">
                <a:solidFill>
                  <a:srgbClr val="002060"/>
                </a:solidFill>
                <a:latin typeface="Garamond Premr Pro Smbd" pitchFamily="18" charset="0"/>
              </a:rPr>
              <a:t>    </a:t>
            </a:r>
            <a:r>
              <a:rPr lang="ru-RU" dirty="0" err="1" smtClean="0">
                <a:solidFill>
                  <a:srgbClr val="002060"/>
                </a:solidFill>
                <a:latin typeface="Garamond Premr Pro Smbd" pitchFamily="18" charset="0"/>
              </a:rPr>
              <a:t>Манай</a:t>
            </a:r>
            <a:r>
              <a:rPr lang="ru-RU" dirty="0" smtClean="0">
                <a:solidFill>
                  <a:srgbClr val="002060"/>
                </a:solidFill>
                <a:latin typeface="Garamond Premr Pro Smbd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Garamond Premr Pro Smbd" pitchFamily="18" charset="0"/>
              </a:rPr>
              <a:t>нохой</a:t>
            </a:r>
            <a:r>
              <a:rPr lang="ru-RU" dirty="0" err="1">
                <a:solidFill>
                  <a:srgbClr val="002060"/>
                </a:solidFill>
                <a:latin typeface="Garamond Premr Pro Smbd" pitchFamily="18" charset="0"/>
              </a:rPr>
              <a:t>н</a:t>
            </a:r>
            <a:r>
              <a:rPr lang="ru-RU" dirty="0" smtClean="0">
                <a:solidFill>
                  <a:srgbClr val="002060"/>
                </a:solidFill>
                <a:latin typeface="Garamond Premr Pro Smbd" pitchFamily="18" charset="0"/>
              </a:rPr>
              <a:t> г</a:t>
            </a:r>
            <a:r>
              <a:rPr lang="en-US" sz="2000" dirty="0" smtClean="0">
                <a:solidFill>
                  <a:srgbClr val="002060"/>
                </a:solidFill>
                <a:latin typeface="Garamond Premr Pro Smbd" pitchFamily="18" charset="0"/>
              </a:rPr>
              <a:t>Y</a:t>
            </a:r>
            <a:r>
              <a:rPr lang="ru-RU" sz="2800" dirty="0" err="1" smtClean="0">
                <a:solidFill>
                  <a:srgbClr val="002060"/>
                </a:solidFill>
                <a:latin typeface="Garamond Premr Pro Smbd" pitchFamily="18" charset="0"/>
              </a:rPr>
              <a:t>лгэн</a:t>
            </a:r>
            <a:r>
              <a:rPr lang="ru-RU" dirty="0" smtClean="0">
                <a:solidFill>
                  <a:srgbClr val="002060"/>
                </a:solidFill>
                <a:latin typeface="Garamond Premr Pro Smbd" pitchFamily="18" charset="0"/>
              </a:rPr>
              <a:t> – наш щенок</a:t>
            </a:r>
            <a:endParaRPr lang="ru-RU" dirty="0">
              <a:solidFill>
                <a:srgbClr val="002060"/>
              </a:solidFill>
              <a:latin typeface="Garamond Premr Pro Smbd" pitchFamily="18" charset="0"/>
            </a:endParaRPr>
          </a:p>
          <a:p>
            <a:pPr algn="just">
              <a:buNone/>
            </a:pPr>
            <a:endParaRPr lang="ru-RU" dirty="0" smtClean="0">
              <a:solidFill>
                <a:srgbClr val="002060"/>
              </a:solidFill>
              <a:latin typeface="Garamond Premr Pro Smbd" pitchFamily="18" charset="0"/>
            </a:endParaRPr>
          </a:p>
          <a:p>
            <a:pPr algn="just">
              <a:buNone/>
            </a:pPr>
            <a:endParaRPr lang="ru-RU" dirty="0">
              <a:solidFill>
                <a:srgbClr val="002060"/>
              </a:solidFill>
              <a:latin typeface="Garamond Premr Pro Smbd" pitchFamily="18" charset="0"/>
            </a:endParaRPr>
          </a:p>
          <a:p>
            <a:pPr algn="just">
              <a:buNone/>
            </a:pPr>
            <a:endParaRPr lang="ru-RU" dirty="0" smtClean="0">
              <a:solidFill>
                <a:srgbClr val="002060"/>
              </a:solidFill>
              <a:latin typeface="Garamond Premr Pro Smbd" pitchFamily="18" charset="0"/>
            </a:endParaRPr>
          </a:p>
          <a:p>
            <a:pPr algn="just">
              <a:buNone/>
            </a:pPr>
            <a:r>
              <a:rPr lang="ru-RU" dirty="0" smtClean="0">
                <a:solidFill>
                  <a:srgbClr val="002060"/>
                </a:solidFill>
                <a:latin typeface="Garamond Premr Pro Smbd" pitchFamily="18" charset="0"/>
              </a:rPr>
              <a:t> </a:t>
            </a:r>
            <a:endParaRPr lang="ru-RU" dirty="0">
              <a:solidFill>
                <a:srgbClr val="002060"/>
              </a:solidFill>
              <a:latin typeface="Garamond Premr Pro Smbd" pitchFamily="18" charset="0"/>
            </a:endParaRPr>
          </a:p>
        </p:txBody>
      </p:sp>
      <p:pic>
        <p:nvPicPr>
          <p:cNvPr id="4" name="Рисунок 25" descr="http://handbook.reldata.com/handbook.nsf/orn_corn2.gif?OpenImageResourc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00113" cy="90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25" descr="http://handbook.reldata.com/handbook.nsf/orn_corn2.gif?OpenImageResourc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72450" y="0"/>
            <a:ext cx="971550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25" descr="http://handbook.reldata.com/handbook.nsf/orn_corn2.gif?OpenImageResourc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72450" y="5886450"/>
            <a:ext cx="971550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25" descr="http://handbook.reldata.com/handbook.nsf/orn_corn2.gif?OpenImageResourc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886450"/>
            <a:ext cx="971550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91" y="1233480"/>
            <a:ext cx="8070920" cy="4652985"/>
          </a:xfrm>
          <a:prstGeom prst="rect">
            <a:avLst/>
          </a:prstGeom>
        </p:spPr>
      </p:pic>
    </p:spTree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445907"/>
            <a:ext cx="7772400" cy="894862"/>
          </a:xfrm>
        </p:spPr>
        <p:txBody>
          <a:bodyPr>
            <a:normAutofit/>
          </a:bodyPr>
          <a:lstStyle/>
          <a:p>
            <a:r>
              <a:rPr lang="ru-RU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Танай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морин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–ваша лошадь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724" y="1423251"/>
            <a:ext cx="7667476" cy="522333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24136" cy="94657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4010" y="0"/>
            <a:ext cx="969348" cy="96934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29" y="5887124"/>
            <a:ext cx="969348" cy="96934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84010" y="5887124"/>
            <a:ext cx="975445" cy="9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3465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9712" y="692696"/>
            <a:ext cx="5544616" cy="724942"/>
          </a:xfrm>
        </p:spPr>
        <p:txBody>
          <a:bodyPr>
            <a:normAutofit/>
          </a:bodyPr>
          <a:lstStyle/>
          <a:p>
            <a:r>
              <a:rPr lang="ru-RU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Тэдэнэй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гэр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булэ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-их семья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Объект 9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1417638"/>
            <a:ext cx="5976664" cy="4891682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018" y="0"/>
            <a:ext cx="902286" cy="89619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59" y="5917929"/>
            <a:ext cx="969348" cy="96934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74652" y="0"/>
            <a:ext cx="969348" cy="96934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74652" y="5915589"/>
            <a:ext cx="975445" cy="9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7654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Энэ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минии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балуур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это мой ластик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    </a:t>
            </a:r>
            <a:endParaRPr lang="ru-RU" dirty="0"/>
          </a:p>
        </p:txBody>
      </p:sp>
      <p:pic>
        <p:nvPicPr>
          <p:cNvPr id="4" name="Рисунок 25" descr="http://handbook.reldata.com/handbook.nsf/orn_corn2.gif?OpenImageResourc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00113" cy="90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25" descr="http://handbook.reldata.com/handbook.nsf/orn_corn2.gif?OpenImageResourc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886450"/>
            <a:ext cx="971550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450" y="0"/>
            <a:ext cx="969348" cy="96934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02126" y="5924298"/>
            <a:ext cx="969348" cy="96934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7704" y="1179989"/>
            <a:ext cx="5681223" cy="517771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39752" y="1312769"/>
            <a:ext cx="4464496" cy="4912151"/>
          </a:xfrm>
          <a:prstGeom prst="rect">
            <a:avLst/>
          </a:prstGeom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585</TotalTime>
  <Words>139</Words>
  <Application>Microsoft Office PowerPoint</Application>
  <PresentationFormat>Экран (4:3)</PresentationFormat>
  <Paragraphs>47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5" baseType="lpstr">
      <vt:lpstr>Arial</vt:lpstr>
      <vt:lpstr>Calibri</vt:lpstr>
      <vt:lpstr>Garamond Premr Pro Smbd</vt:lpstr>
      <vt:lpstr>Times New Roman</vt:lpstr>
      <vt:lpstr>Тема Office</vt:lpstr>
      <vt:lpstr>Местоимения- ТYYлɵɵнэй нэрэ.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Танай морин –ваша лошадь</vt:lpstr>
      <vt:lpstr>Тэдэнэй гэр булэ-их семья</vt:lpstr>
      <vt:lpstr>Энэ минии балуур – это мой ластик </vt:lpstr>
      <vt:lpstr>Энэ минии дүү басаган- это моя сестрёнка</vt:lpstr>
      <vt:lpstr>Энэ тэрэнэй дүү хүбΥΥн – это его младший брат</vt:lpstr>
      <vt:lpstr>Энэ манай басаган – это наша дочь</vt:lpstr>
      <vt:lpstr>Энэ танай ухэр –это ваша корова</vt:lpstr>
      <vt:lpstr>Энэ тэдэнэй аба- это их отец</vt:lpstr>
      <vt:lpstr>Презентация PowerPoint</vt:lpstr>
      <vt:lpstr>Презентация PowerPoint</vt:lpstr>
      <vt:lpstr>Презентация PowerPoint</vt:lpstr>
      <vt:lpstr>Оршуула - переведи</vt:lpstr>
      <vt:lpstr>Презентация PowerPoint</vt:lpstr>
      <vt:lpstr>Дахин улзатараа баяртай!-До новых встреч!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Бурятский героический эпос «Гэсэр»</dc:title>
  <cp:lastModifiedBy>Советник</cp:lastModifiedBy>
  <cp:revision>57</cp:revision>
  <dcterms:modified xsi:type="dcterms:W3CDTF">2024-10-19T04:48:29Z</dcterms:modified>
</cp:coreProperties>
</file>